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35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6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1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7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5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2C0E-2FC1-461E-8AA5-DE1CA3FD3F5B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69A7-AA60-46BD-AF99-C56261FA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image" Target="../media/image2.png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268344" cy="115212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Транснаціональна корпорація «</a:t>
            </a:r>
            <a:r>
              <a:rPr lang="en-US" b="1" dirty="0" smtClean="0">
                <a:solidFill>
                  <a:srgbClr val="FF0000"/>
                </a:solidFill>
              </a:rPr>
              <a:t>Nestlé</a:t>
            </a:r>
            <a:r>
              <a:rPr lang="uk-UA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7551" y="6360871"/>
            <a:ext cx="6400800" cy="47890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err="1" smtClean="0">
                <a:solidFill>
                  <a:schemeClr val="tx1"/>
                </a:solidFill>
              </a:rPr>
              <a:t>Кулік</a:t>
            </a:r>
            <a:r>
              <a:rPr lang="uk-UA" b="1" dirty="0" smtClean="0">
                <a:solidFill>
                  <a:schemeClr val="tx1"/>
                </a:solidFill>
              </a:rPr>
              <a:t> Ірина 10-Б клас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79512" y="1761728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Історія розвитку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103953" y="1761728"/>
            <a:ext cx="288000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Перша дитина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6156176" y="1762860"/>
            <a:ext cx="2880320" cy="1006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Кава </a:t>
            </a:r>
            <a:r>
              <a:rPr lang="en-US" sz="2400" b="1" dirty="0" smtClean="0">
                <a:solidFill>
                  <a:srgbClr val="FF0000"/>
                </a:solidFill>
              </a:rPr>
              <a:t>NESCAFÉ </a:t>
            </a:r>
            <a:r>
              <a:rPr lang="uk-UA" sz="2400" b="1" dirty="0" smtClean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136639" y="2898692"/>
            <a:ext cx="2880000" cy="97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Складові зміни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3084450" y="2880692"/>
            <a:ext cx="2880320" cy="10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Nestlé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6148745" y="2866875"/>
            <a:ext cx="2880320" cy="10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Nestlé</a:t>
            </a:r>
            <a:r>
              <a:rPr lang="uk-UA" sz="2400" b="1" dirty="0" smtClean="0">
                <a:solidFill>
                  <a:srgbClr val="FF0000"/>
                </a:solidFill>
              </a:rPr>
              <a:t> в Україні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109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9" y="3946525"/>
            <a:ext cx="29019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3975691"/>
            <a:ext cx="29019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>
            <a:hlinkClick r:id="rId12" action="ppaction://hlinksldjump"/>
          </p:cNvPr>
          <p:cNvSpPr/>
          <p:nvPr/>
        </p:nvSpPr>
        <p:spPr>
          <a:xfrm>
            <a:off x="6148745" y="3946525"/>
            <a:ext cx="2880000" cy="1007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 Вплив </a:t>
            </a:r>
            <a:r>
              <a:rPr lang="en-US" b="1" dirty="0" smtClean="0">
                <a:solidFill>
                  <a:srgbClr val="FF0000"/>
                </a:solidFill>
              </a:rPr>
              <a:t>Nestlé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Вплив ТНК </a:t>
            </a:r>
            <a:r>
              <a:rPr lang="en-US" b="1" dirty="0" smtClean="0">
                <a:solidFill>
                  <a:srgbClr val="7030A0"/>
                </a:solidFill>
              </a:rPr>
              <a:t>Nestlé</a:t>
            </a:r>
            <a:r>
              <a:rPr lang="uk-UA" b="1" dirty="0" smtClean="0">
                <a:solidFill>
                  <a:srgbClr val="7030A0"/>
                </a:solidFill>
              </a:rPr>
              <a:t> в Україні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smtClean="0"/>
              <a:t>       Сьогодні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компанії</a:t>
            </a:r>
            <a:r>
              <a:rPr lang="ru-RU" b="1" dirty="0"/>
              <a:t> </a:t>
            </a:r>
            <a:r>
              <a:rPr lang="en-US" b="1" dirty="0"/>
              <a:t>Nestlé </a:t>
            </a:r>
            <a:r>
              <a:rPr lang="ru-RU" b="1" dirty="0"/>
              <a:t>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працює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4500 </a:t>
            </a:r>
            <a:r>
              <a:rPr lang="ru-RU" b="1" dirty="0" err="1"/>
              <a:t>чоловік</a:t>
            </a:r>
            <a:r>
              <a:rPr lang="ru-RU" b="1" dirty="0"/>
              <a:t>. 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Загальний</a:t>
            </a:r>
            <a:r>
              <a:rPr lang="ru-RU" b="1" dirty="0" smtClean="0"/>
              <a:t> </a:t>
            </a:r>
            <a:r>
              <a:rPr lang="ru-RU" b="1" dirty="0" err="1"/>
              <a:t>обсяг</a:t>
            </a:r>
            <a:r>
              <a:rPr lang="ru-RU" b="1" dirty="0"/>
              <a:t> </a:t>
            </a:r>
            <a:r>
              <a:rPr lang="ru-RU" b="1" dirty="0" err="1"/>
              <a:t>продажів</a:t>
            </a:r>
            <a:r>
              <a:rPr lang="ru-RU" b="1" dirty="0"/>
              <a:t> </a:t>
            </a:r>
            <a:r>
              <a:rPr lang="en-US" b="1" dirty="0"/>
              <a:t>Nestlé </a:t>
            </a:r>
            <a:r>
              <a:rPr lang="ru-RU" b="1" dirty="0"/>
              <a:t>в </a:t>
            </a:r>
            <a:r>
              <a:rPr lang="ru-RU" b="1" dirty="0" err="1"/>
              <a:t>Україні</a:t>
            </a:r>
            <a:r>
              <a:rPr lang="ru-RU" b="1" dirty="0"/>
              <a:t> у 2010 </a:t>
            </a:r>
            <a:r>
              <a:rPr lang="ru-RU" b="1" dirty="0" err="1"/>
              <a:t>році</a:t>
            </a:r>
            <a:r>
              <a:rPr lang="ru-RU" b="1" dirty="0"/>
              <a:t> </a:t>
            </a:r>
            <a:r>
              <a:rPr lang="ru-RU" b="1" dirty="0" err="1"/>
              <a:t>склав</a:t>
            </a:r>
            <a:r>
              <a:rPr lang="ru-RU" b="1" dirty="0"/>
              <a:t> 4,016 млрд. </a:t>
            </a:r>
            <a:r>
              <a:rPr lang="ru-RU" b="1" dirty="0" err="1"/>
              <a:t>гривень</a:t>
            </a:r>
            <a:r>
              <a:rPr lang="ru-RU" b="1" dirty="0"/>
              <a:t>, </a:t>
            </a:r>
            <a:r>
              <a:rPr lang="ru-RU" b="1" dirty="0" err="1"/>
              <a:t>продемонструвавши</a:t>
            </a:r>
            <a:r>
              <a:rPr lang="ru-RU" b="1" dirty="0"/>
              <a:t> 30,5% </a:t>
            </a:r>
            <a:r>
              <a:rPr lang="ru-RU" b="1" dirty="0" err="1"/>
              <a:t>зростання</a:t>
            </a:r>
            <a:r>
              <a:rPr lang="ru-RU" b="1" dirty="0"/>
              <a:t>. </a:t>
            </a:r>
            <a:r>
              <a:rPr lang="ru-RU" b="1" dirty="0" err="1"/>
              <a:t>Компанія</a:t>
            </a:r>
            <a:r>
              <a:rPr lang="ru-RU" b="1" dirty="0"/>
              <a:t> є одним з </a:t>
            </a:r>
            <a:r>
              <a:rPr lang="ru-RU" b="1" dirty="0" err="1"/>
              <a:t>найбільших</a:t>
            </a:r>
            <a:r>
              <a:rPr lang="ru-RU" b="1" dirty="0"/>
              <a:t> </a:t>
            </a:r>
            <a:r>
              <a:rPr lang="ru-RU" b="1" dirty="0" err="1"/>
              <a:t>інвесторів</a:t>
            </a:r>
            <a:r>
              <a:rPr lang="ru-RU" b="1" dirty="0"/>
              <a:t> у </a:t>
            </a:r>
            <a:r>
              <a:rPr lang="ru-RU" b="1" dirty="0" err="1"/>
              <a:t>харчову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одним з </a:t>
            </a:r>
            <a:r>
              <a:rPr lang="ru-RU" b="1" dirty="0" err="1"/>
              <a:t>найбільш</a:t>
            </a:r>
            <a:r>
              <a:rPr lang="ru-RU" b="1" dirty="0"/>
              <a:t> </a:t>
            </a:r>
            <a:r>
              <a:rPr lang="ru-RU" b="1" dirty="0" err="1"/>
              <a:t>платників</a:t>
            </a:r>
            <a:r>
              <a:rPr lang="ru-RU" b="1" dirty="0"/>
              <a:t> </a:t>
            </a:r>
            <a:r>
              <a:rPr lang="ru-RU" b="1" dirty="0" err="1"/>
              <a:t>податків</a:t>
            </a:r>
            <a:r>
              <a:rPr lang="ru-RU" b="1" dirty="0"/>
              <a:t>. З 2004 року </a:t>
            </a:r>
            <a:r>
              <a:rPr lang="en-US" b="1" dirty="0"/>
              <a:t>Nestlé S.A. </a:t>
            </a:r>
            <a:r>
              <a:rPr lang="ru-RU" b="1" dirty="0" err="1"/>
              <a:t>інвестувала</a:t>
            </a:r>
            <a:r>
              <a:rPr lang="ru-RU" b="1" dirty="0"/>
              <a:t> в </a:t>
            </a:r>
            <a:r>
              <a:rPr lang="ru-RU" b="1" dirty="0" err="1"/>
              <a:t>українську</a:t>
            </a:r>
            <a:r>
              <a:rPr lang="ru-RU" b="1" dirty="0"/>
              <a:t> </a:t>
            </a:r>
            <a:r>
              <a:rPr lang="ru-RU" b="1" dirty="0" err="1"/>
              <a:t>економіку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2,5 млрд. </a:t>
            </a:r>
            <a:r>
              <a:rPr lang="ru-RU" b="1" dirty="0" err="1"/>
              <a:t>гривень</a:t>
            </a:r>
            <a:r>
              <a:rPr lang="ru-RU" b="1" dirty="0"/>
              <a:t>. У 2010 </a:t>
            </a:r>
            <a:r>
              <a:rPr lang="ru-RU" b="1" dirty="0" err="1"/>
              <a:t>році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r>
              <a:rPr lang="ru-RU" b="1" dirty="0"/>
              <a:t> </a:t>
            </a:r>
            <a:r>
              <a:rPr lang="en-US" b="1" dirty="0"/>
              <a:t>Nestlé </a:t>
            </a:r>
            <a:r>
              <a:rPr lang="ru-RU" b="1" dirty="0"/>
              <a:t>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виплатили</a:t>
            </a:r>
            <a:r>
              <a:rPr lang="ru-RU" b="1" dirty="0"/>
              <a:t> до державного бюджету 325 млн. </a:t>
            </a:r>
            <a:r>
              <a:rPr lang="ru-RU" b="1" dirty="0" err="1"/>
              <a:t>гривень</a:t>
            </a:r>
            <a:r>
              <a:rPr lang="ru-RU" b="1" dirty="0"/>
              <a:t>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податків</a:t>
            </a:r>
            <a:r>
              <a:rPr lang="ru-RU" b="1" dirty="0"/>
              <a:t> і </a:t>
            </a:r>
            <a:r>
              <a:rPr lang="ru-RU" b="1" dirty="0" err="1"/>
              <a:t>зборів</a:t>
            </a:r>
            <a:r>
              <a:rPr lang="ru-RU" b="1" dirty="0"/>
              <a:t>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619666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3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49" y="3284984"/>
            <a:ext cx="3476451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114006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Історія розвитку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5554960" cy="5040560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en-US" sz="1800" b="1" dirty="0" smtClean="0"/>
              <a:t>Nestlé SA— </a:t>
            </a:r>
            <a:r>
              <a:rPr lang="ru-RU" sz="1800" b="1" dirty="0" err="1" smtClean="0"/>
              <a:t>швейцарська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найбільший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світі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виробник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харчових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продуктів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зі</a:t>
            </a:r>
            <a:r>
              <a:rPr lang="ru-RU" sz="1800" b="1" dirty="0" smtClean="0"/>
              <a:t> штаб-квартирою у </a:t>
            </a:r>
            <a:r>
              <a:rPr lang="ru-RU" sz="1800" b="1" dirty="0" err="1" smtClean="0"/>
              <a:t>місті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Веве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Швейцарія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Компанія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посідає</a:t>
            </a:r>
            <a:r>
              <a:rPr lang="ru-RU" sz="1800" b="1" dirty="0" smtClean="0"/>
              <a:t> 64 </a:t>
            </a:r>
            <a:r>
              <a:rPr lang="ru-RU" sz="1800" b="1" dirty="0" err="1" smtClean="0"/>
              <a:t>місце</a:t>
            </a:r>
            <a:r>
              <a:rPr lang="ru-RU" sz="1800" b="1" dirty="0" smtClean="0"/>
              <a:t> у </a:t>
            </a:r>
            <a:r>
              <a:rPr lang="en-US" sz="1800" b="1" dirty="0" smtClean="0"/>
              <a:t>Fortune Global 500 </a:t>
            </a:r>
            <a:r>
              <a:rPr lang="ru-RU" sz="1800" b="1" dirty="0" err="1" smtClean="0"/>
              <a:t>згідно</a:t>
            </a:r>
            <a:r>
              <a:rPr lang="ru-RU" sz="1800" b="1" dirty="0" smtClean="0"/>
              <a:t> з рейтингом </a:t>
            </a:r>
            <a:r>
              <a:rPr lang="ru-RU" sz="1800" b="1" dirty="0" err="1" smtClean="0"/>
              <a:t>найбільших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світу</a:t>
            </a:r>
            <a:r>
              <a:rPr lang="ru-RU" sz="1800" b="1" dirty="0" smtClean="0"/>
              <a:t> за 2017 </a:t>
            </a:r>
            <a:r>
              <a:rPr lang="ru-RU" sz="1800" b="1" dirty="0" err="1" smtClean="0"/>
              <a:t>рік</a:t>
            </a:r>
            <a:r>
              <a:rPr lang="ru-RU" sz="1800" b="1" dirty="0" smtClean="0"/>
              <a:t>. </a:t>
            </a:r>
          </a:p>
          <a:p>
            <a:pPr marL="0" indent="457200" algn="just">
              <a:buNone/>
            </a:pPr>
            <a:r>
              <a:rPr lang="ru-RU" sz="1800" b="1" dirty="0" err="1" smtClean="0"/>
              <a:t>Компанія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була</a:t>
            </a:r>
            <a:r>
              <a:rPr lang="ru-RU" sz="1800" b="1" dirty="0" smtClean="0"/>
              <a:t> заснована в </a:t>
            </a:r>
            <a:r>
              <a:rPr lang="ru-RU" sz="1800" b="1" dirty="0" err="1" smtClean="0"/>
              <a:t>середині</a:t>
            </a:r>
            <a:r>
              <a:rPr lang="ru-RU" sz="1800" b="1" dirty="0" smtClean="0"/>
              <a:t> 60-х </a:t>
            </a:r>
            <a:r>
              <a:rPr lang="ru-RU" sz="1800" b="1" dirty="0" err="1" smtClean="0"/>
              <a:t>років</a:t>
            </a:r>
            <a:r>
              <a:rPr lang="ru-RU" sz="1800" b="1" dirty="0" smtClean="0"/>
              <a:t> ХІХ </a:t>
            </a:r>
            <a:r>
              <a:rPr lang="ru-RU" sz="1800" b="1" dirty="0" err="1" smtClean="0"/>
              <a:t>століття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швейцарським</a:t>
            </a:r>
            <a:r>
              <a:rPr lang="ru-RU" sz="1800" b="1" dirty="0" smtClean="0"/>
              <a:t> фармацевтом </a:t>
            </a:r>
            <a:r>
              <a:rPr lang="ru-RU" sz="1800" b="1" dirty="0" err="1" smtClean="0"/>
              <a:t>Генрі</a:t>
            </a:r>
            <a:r>
              <a:rPr lang="ru-RU" sz="1800" b="1" dirty="0" smtClean="0"/>
              <a:t> Нестле (</a:t>
            </a:r>
            <a:r>
              <a:rPr lang="en-US" sz="1800" b="1" dirty="0" smtClean="0"/>
              <a:t>Henri Nestlé). </a:t>
            </a:r>
            <a:r>
              <a:rPr lang="ru-RU" sz="1800" b="1" dirty="0" err="1" smtClean="0"/>
              <a:t>Намагаючись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створити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альтернативну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суміш</a:t>
            </a:r>
            <a:r>
              <a:rPr lang="ru-RU" sz="1800" b="1" dirty="0" smtClean="0"/>
              <a:t> для </a:t>
            </a:r>
            <a:r>
              <a:rPr lang="ru-RU" sz="1800" b="1" dirty="0" err="1" smtClean="0"/>
              <a:t>харчування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немовлят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які</a:t>
            </a:r>
            <a:r>
              <a:rPr lang="ru-RU" sz="1800" b="1" dirty="0" smtClean="0"/>
              <a:t> з тих </a:t>
            </a:r>
            <a:r>
              <a:rPr lang="ru-RU" sz="1800" b="1" dirty="0" err="1" smtClean="0"/>
              <a:t>чи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інших</a:t>
            </a:r>
            <a:r>
              <a:rPr lang="ru-RU" sz="1800" b="1" dirty="0" smtClean="0"/>
              <a:t> причин не могли </a:t>
            </a:r>
            <a:r>
              <a:rPr lang="ru-RU" sz="1800" b="1" dirty="0" err="1" smtClean="0"/>
              <a:t>отримувати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материнське</a:t>
            </a:r>
            <a:r>
              <a:rPr lang="ru-RU" sz="1800" b="1" dirty="0" smtClean="0"/>
              <a:t> молоко, </a:t>
            </a:r>
            <a:r>
              <a:rPr lang="ru-RU" sz="1800" b="1" dirty="0" err="1" smtClean="0"/>
              <a:t>він</a:t>
            </a:r>
            <a:r>
              <a:rPr lang="ru-RU" sz="1800" b="1" dirty="0" smtClean="0"/>
              <a:t> почав </a:t>
            </a:r>
            <a:r>
              <a:rPr lang="ru-RU" sz="1800" b="1" dirty="0" err="1" smtClean="0"/>
              <a:t>проводити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експерименти</a:t>
            </a:r>
            <a:r>
              <a:rPr lang="ru-RU" sz="1800" b="1" dirty="0" smtClean="0"/>
              <a:t> з </a:t>
            </a:r>
            <a:r>
              <a:rPr lang="ru-RU" sz="1800" b="1" dirty="0" err="1" smtClean="0"/>
              <a:t>різними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комбінаціями</a:t>
            </a:r>
            <a:r>
              <a:rPr lang="ru-RU" sz="1800" b="1" dirty="0" smtClean="0"/>
              <a:t> молока, пшеничного </a:t>
            </a:r>
            <a:r>
              <a:rPr lang="ru-RU" sz="1800" b="1" dirty="0" err="1" smtClean="0"/>
              <a:t>борошна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цукру</a:t>
            </a:r>
            <a:r>
              <a:rPr lang="ru-RU" sz="1800" b="1" dirty="0" smtClean="0"/>
              <a:t>. </a:t>
            </a:r>
            <a:endParaRPr lang="ru-RU" sz="1800" b="1" dirty="0" smtClean="0"/>
          </a:p>
          <a:p>
            <a:pPr marL="0" indent="457200" algn="just">
              <a:buNone/>
            </a:pPr>
            <a:r>
              <a:rPr lang="ru-RU" sz="1800" b="1" dirty="0" err="1" smtClean="0"/>
              <a:t>Генрі</a:t>
            </a:r>
            <a:r>
              <a:rPr lang="ru-RU" sz="1800" b="1" dirty="0" smtClean="0"/>
              <a:t> </a:t>
            </a:r>
            <a:r>
              <a:rPr lang="ru-RU" sz="1800" b="1" dirty="0" smtClean="0"/>
              <a:t>Нестле </a:t>
            </a:r>
            <a:r>
              <a:rPr lang="ru-RU" sz="1800" b="1" dirty="0" err="1" smtClean="0"/>
              <a:t>керувала</a:t>
            </a:r>
            <a:r>
              <a:rPr lang="ru-RU" sz="1800" b="1" dirty="0" smtClean="0"/>
              <a:t> благородна та </a:t>
            </a:r>
            <a:r>
              <a:rPr lang="ru-RU" sz="1800" b="1" dirty="0" err="1" smtClean="0"/>
              <a:t>важлива</a:t>
            </a:r>
            <a:r>
              <a:rPr lang="ru-RU" sz="1800" b="1" dirty="0" smtClean="0"/>
              <a:t> мета – </a:t>
            </a:r>
            <a:r>
              <a:rPr lang="ru-RU" sz="1800" b="1" dirty="0" err="1" smtClean="0"/>
              <a:t>покласти</a:t>
            </a:r>
            <a:r>
              <a:rPr lang="ru-RU" sz="1800" b="1" dirty="0" smtClean="0"/>
              <a:t> початок </a:t>
            </a:r>
            <a:r>
              <a:rPr lang="ru-RU" sz="1800" b="1" dirty="0" err="1" smtClean="0"/>
              <a:t>вирішенню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проблеми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високої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смертності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немовлят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внаслідок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недостатнього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або</a:t>
            </a:r>
            <a:r>
              <a:rPr lang="ru-RU" sz="1800" b="1" dirty="0" smtClean="0"/>
              <a:t> неправильного </a:t>
            </a:r>
            <a:r>
              <a:rPr lang="ru-RU" sz="1800" b="1" dirty="0" err="1" smtClean="0"/>
              <a:t>харчування</a:t>
            </a:r>
            <a:r>
              <a:rPr lang="ru-RU" sz="1800" b="1" dirty="0" smtClean="0"/>
              <a:t>. Результатом </a:t>
            </a:r>
            <a:r>
              <a:rPr lang="ru-RU" sz="1800" b="1" dirty="0" smtClean="0"/>
              <a:t>стало </a:t>
            </a:r>
            <a:r>
              <a:rPr lang="ru-RU" sz="1800" b="1" dirty="0" err="1" smtClean="0"/>
              <a:t>створення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інноваційного</a:t>
            </a:r>
            <a:r>
              <a:rPr lang="ru-RU" sz="1800" b="1" dirty="0" smtClean="0"/>
              <a:t> продукту для </a:t>
            </a:r>
            <a:r>
              <a:rPr lang="ru-RU" sz="1800" b="1" dirty="0" err="1" smtClean="0"/>
              <a:t>немовлят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який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отримав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назву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Fariene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Lacte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Henry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Nestlé</a:t>
            </a:r>
            <a:r>
              <a:rPr lang="ru-RU" sz="1800" b="1" dirty="0" smtClean="0"/>
              <a:t> – «</a:t>
            </a:r>
            <a:r>
              <a:rPr lang="ru-RU" sz="1800" b="1" dirty="0" err="1" smtClean="0"/>
              <a:t>Молочна</a:t>
            </a:r>
            <a:r>
              <a:rPr lang="ru-RU" sz="1800" b="1" dirty="0" smtClean="0"/>
              <a:t> мука </a:t>
            </a:r>
            <a:r>
              <a:rPr lang="ru-RU" sz="1800" b="1" dirty="0" err="1" smtClean="0"/>
              <a:t>Генрі</a:t>
            </a:r>
            <a:r>
              <a:rPr lang="ru-RU" sz="1800" b="1" dirty="0" smtClean="0"/>
              <a:t> Нестле».</a:t>
            </a:r>
            <a:endParaRPr lang="ru-RU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756643" cy="192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1624" y="6262915"/>
            <a:ext cx="171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5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Перша дитина, врятована сумішшю </a:t>
            </a:r>
            <a:r>
              <a:rPr lang="en-US" b="1" dirty="0" smtClean="0">
                <a:solidFill>
                  <a:srgbClr val="7030A0"/>
                </a:solidFill>
              </a:rPr>
              <a:t>Nestlé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  </a:t>
            </a:r>
            <a:r>
              <a:rPr lang="ru-RU" b="1" dirty="0" err="1" smtClean="0"/>
              <a:t>Першою</a:t>
            </a:r>
            <a:r>
              <a:rPr lang="ru-RU" b="1" dirty="0" smtClean="0"/>
              <a:t> </a:t>
            </a:r>
            <a:r>
              <a:rPr lang="ru-RU" b="1" dirty="0" err="1" smtClean="0"/>
              <a:t>дитиною</a:t>
            </a:r>
            <a:r>
              <a:rPr lang="ru-RU" b="1" dirty="0" smtClean="0"/>
              <a:t>, </a:t>
            </a:r>
            <a:r>
              <a:rPr lang="ru-RU" b="1" dirty="0" err="1" smtClean="0"/>
              <a:t>котру</a:t>
            </a:r>
            <a:r>
              <a:rPr lang="ru-RU" b="1" dirty="0" smtClean="0"/>
              <a:t> </a:t>
            </a:r>
            <a:r>
              <a:rPr lang="ru-RU" b="1" dirty="0" err="1" smtClean="0"/>
              <a:t>врятувала</a:t>
            </a:r>
            <a:r>
              <a:rPr lang="ru-RU" b="1" dirty="0" smtClean="0"/>
              <a:t> нова </a:t>
            </a:r>
            <a:r>
              <a:rPr lang="ru-RU" b="1" dirty="0" err="1" smtClean="0"/>
              <a:t>молочна</a:t>
            </a:r>
            <a:r>
              <a:rPr lang="ru-RU" b="1" dirty="0" smtClean="0"/>
              <a:t> </a:t>
            </a:r>
            <a:r>
              <a:rPr lang="ru-RU" b="1" dirty="0" err="1" smtClean="0"/>
              <a:t>суміш</a:t>
            </a:r>
            <a:r>
              <a:rPr lang="ru-RU" b="1" dirty="0" smtClean="0"/>
              <a:t> Нестле, стало </a:t>
            </a:r>
            <a:r>
              <a:rPr lang="ru-RU" b="1" dirty="0" err="1" smtClean="0"/>
              <a:t>сусідське</a:t>
            </a:r>
            <a:r>
              <a:rPr lang="ru-RU" b="1" dirty="0" smtClean="0"/>
              <a:t> </a:t>
            </a:r>
            <a:r>
              <a:rPr lang="ru-RU" b="1" dirty="0" err="1" smtClean="0"/>
              <a:t>недоношене</a:t>
            </a:r>
            <a:r>
              <a:rPr lang="ru-RU" b="1" dirty="0" smtClean="0"/>
              <a:t> </a:t>
            </a:r>
            <a:r>
              <a:rPr lang="ru-RU" b="1" dirty="0" err="1" smtClean="0"/>
              <a:t>немовля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не </a:t>
            </a:r>
            <a:r>
              <a:rPr lang="ru-RU" b="1" dirty="0" err="1" smtClean="0"/>
              <a:t>міг</a:t>
            </a:r>
            <a:r>
              <a:rPr lang="ru-RU" b="1" dirty="0" smtClean="0"/>
              <a:t> </a:t>
            </a:r>
            <a:r>
              <a:rPr lang="ru-RU" b="1" dirty="0" err="1" smtClean="0"/>
              <a:t>сприймати</a:t>
            </a:r>
            <a:r>
              <a:rPr lang="ru-RU" b="1" dirty="0" smtClean="0"/>
              <a:t> </a:t>
            </a:r>
            <a:r>
              <a:rPr lang="ru-RU" b="1" dirty="0" err="1" smtClean="0"/>
              <a:t>ані</a:t>
            </a:r>
            <a:r>
              <a:rPr lang="ru-RU" b="1" dirty="0" smtClean="0"/>
              <a:t> молока </a:t>
            </a:r>
            <a:r>
              <a:rPr lang="ru-RU" b="1" dirty="0" err="1" smtClean="0"/>
              <a:t>матері</a:t>
            </a:r>
            <a:r>
              <a:rPr lang="ru-RU" b="1" dirty="0" smtClean="0"/>
              <a:t>, </a:t>
            </a:r>
            <a:r>
              <a:rPr lang="ru-RU" b="1" dirty="0" err="1" smtClean="0"/>
              <a:t>ані</a:t>
            </a:r>
            <a:r>
              <a:rPr lang="ru-RU" b="1" dirty="0" smtClean="0"/>
              <a:t> </a:t>
            </a:r>
            <a:r>
              <a:rPr lang="ru-RU" b="1" dirty="0" err="1" smtClean="0"/>
              <a:t>жодного</a:t>
            </a:r>
            <a:r>
              <a:rPr lang="ru-RU" b="1" dirty="0" smtClean="0"/>
              <a:t> </a:t>
            </a:r>
            <a:r>
              <a:rPr lang="ru-RU" b="1" dirty="0" err="1" smtClean="0"/>
              <a:t>іншого</a:t>
            </a:r>
            <a:r>
              <a:rPr lang="ru-RU" b="1" dirty="0" smtClean="0"/>
              <a:t> </a:t>
            </a:r>
            <a:r>
              <a:rPr lang="ru-RU" b="1" dirty="0" err="1" smtClean="0"/>
              <a:t>існуючого</a:t>
            </a:r>
            <a:r>
              <a:rPr lang="ru-RU" b="1" dirty="0" smtClean="0"/>
              <a:t> у той час штучного </a:t>
            </a:r>
            <a:r>
              <a:rPr lang="ru-RU" b="1" dirty="0" err="1" smtClean="0"/>
              <a:t>замінника</a:t>
            </a:r>
            <a:r>
              <a:rPr lang="ru-RU" b="1" dirty="0" smtClean="0"/>
              <a:t> молока. </a:t>
            </a:r>
            <a:r>
              <a:rPr lang="ru-RU" b="1" dirty="0" err="1" smtClean="0"/>
              <a:t>Немовля</a:t>
            </a:r>
            <a:r>
              <a:rPr lang="ru-RU" b="1" dirty="0" smtClean="0"/>
              <a:t>, </a:t>
            </a:r>
            <a:r>
              <a:rPr lang="ru-RU" b="1" dirty="0" err="1" smtClean="0"/>
              <a:t>допомогти</a:t>
            </a:r>
            <a:r>
              <a:rPr lang="ru-RU" b="1" dirty="0" smtClean="0"/>
              <a:t> </a:t>
            </a:r>
            <a:r>
              <a:rPr lang="ru-RU" b="1" dirty="0" err="1" smtClean="0"/>
              <a:t>якому</a:t>
            </a:r>
            <a:r>
              <a:rPr lang="ru-RU" b="1" dirty="0" smtClean="0"/>
              <a:t> не могли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кваліфіковані</a:t>
            </a:r>
            <a:r>
              <a:rPr lang="ru-RU" b="1" dirty="0" smtClean="0"/>
              <a:t> </a:t>
            </a:r>
            <a:r>
              <a:rPr lang="ru-RU" b="1" dirty="0" err="1" smtClean="0"/>
              <a:t>лікарі</a:t>
            </a:r>
            <a:r>
              <a:rPr lang="ru-RU" b="1" dirty="0" smtClean="0"/>
              <a:t> та </a:t>
            </a:r>
            <a:r>
              <a:rPr lang="ru-RU" b="1" dirty="0" err="1" smtClean="0"/>
              <a:t>надій</a:t>
            </a:r>
            <a:r>
              <a:rPr lang="ru-RU" b="1" dirty="0" smtClean="0"/>
              <a:t> на </a:t>
            </a:r>
            <a:r>
              <a:rPr lang="ru-RU" b="1" dirty="0" err="1" smtClean="0"/>
              <a:t>одужання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не </a:t>
            </a:r>
            <a:r>
              <a:rPr lang="ru-RU" b="1" dirty="0" err="1" smtClean="0"/>
              <a:t>залишилося</a:t>
            </a:r>
            <a:r>
              <a:rPr lang="ru-RU" b="1" dirty="0" smtClean="0"/>
              <a:t>, </a:t>
            </a:r>
            <a:r>
              <a:rPr lang="ru-RU" b="1" dirty="0" err="1" smtClean="0"/>
              <a:t>вижив</a:t>
            </a:r>
            <a:r>
              <a:rPr lang="ru-RU" b="1" dirty="0" smtClean="0"/>
              <a:t>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суміші</a:t>
            </a:r>
            <a:r>
              <a:rPr lang="ru-RU" b="1" dirty="0" smtClean="0"/>
              <a:t> </a:t>
            </a:r>
            <a:r>
              <a:rPr lang="en-US" b="1" dirty="0" err="1" smtClean="0"/>
              <a:t>Fariene</a:t>
            </a:r>
            <a:r>
              <a:rPr lang="en-US" b="1" dirty="0" smtClean="0"/>
              <a:t> </a:t>
            </a:r>
            <a:r>
              <a:rPr lang="en-US" b="1" dirty="0" err="1" smtClean="0"/>
              <a:t>Lacte</a:t>
            </a:r>
            <a:r>
              <a:rPr lang="en-US" b="1" dirty="0" smtClean="0"/>
              <a:t> Henry Nestlé. </a:t>
            </a:r>
            <a:endParaRPr lang="uk-UA" b="1" dirty="0" smtClean="0"/>
          </a:p>
          <a:p>
            <a:pPr marL="0" indent="0" algn="just"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Унікальна</a:t>
            </a:r>
            <a:r>
              <a:rPr lang="ru-RU" b="1" dirty="0" smtClean="0"/>
              <a:t> </a:t>
            </a:r>
            <a:r>
              <a:rPr lang="ru-RU" b="1" dirty="0" smtClean="0"/>
              <a:t>формула </a:t>
            </a:r>
            <a:r>
              <a:rPr lang="ru-RU" b="1" dirty="0" err="1" smtClean="0"/>
              <a:t>повністю</a:t>
            </a:r>
            <a:r>
              <a:rPr lang="ru-RU" b="1" dirty="0" smtClean="0"/>
              <a:t> </a:t>
            </a:r>
            <a:r>
              <a:rPr lang="ru-RU" b="1" dirty="0" err="1" smtClean="0"/>
              <a:t>забезпечила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новонародженої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b="1" dirty="0" smtClean="0"/>
              <a:t> </a:t>
            </a:r>
            <a:r>
              <a:rPr lang="ru-RU" b="1" dirty="0" err="1" smtClean="0"/>
              <a:t>усіма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необхідними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органічними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речовинами</a:t>
            </a:r>
            <a:r>
              <a:rPr lang="ru-RU" b="1" dirty="0" smtClean="0"/>
              <a:t>, і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фізичний</a:t>
            </a:r>
            <a:r>
              <a:rPr lang="ru-RU" b="1" dirty="0" smtClean="0"/>
              <a:t> стан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нормалізувався</a:t>
            </a:r>
            <a:r>
              <a:rPr lang="ru-RU" b="1" dirty="0" smtClean="0"/>
              <a:t>. </a:t>
            </a:r>
            <a:r>
              <a:rPr lang="ru-RU" b="1" dirty="0" err="1" smtClean="0"/>
              <a:t>Вже</a:t>
            </a:r>
            <a:r>
              <a:rPr lang="ru-RU" b="1" dirty="0" smtClean="0"/>
              <a:t> через </a:t>
            </a:r>
            <a:r>
              <a:rPr lang="ru-RU" b="1" dirty="0" err="1" smtClean="0"/>
              <a:t>кілька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суміш</a:t>
            </a:r>
            <a:r>
              <a:rPr lang="ru-RU" b="1" dirty="0" smtClean="0"/>
              <a:t> </a:t>
            </a:r>
            <a:r>
              <a:rPr lang="en-US" b="1" dirty="0" err="1" smtClean="0"/>
              <a:t>Fariene</a:t>
            </a:r>
            <a:r>
              <a:rPr lang="en-US" b="1" dirty="0" smtClean="0"/>
              <a:t> </a:t>
            </a:r>
            <a:r>
              <a:rPr lang="en-US" b="1" dirty="0" err="1" smtClean="0"/>
              <a:t>Lacte</a:t>
            </a:r>
            <a:r>
              <a:rPr lang="en-US" b="1" dirty="0" smtClean="0"/>
              <a:t> Henry Nestlé </a:t>
            </a:r>
            <a:r>
              <a:rPr lang="ru-RU" b="1" dirty="0" smtClean="0"/>
              <a:t>почала </a:t>
            </a:r>
            <a:r>
              <a:rPr lang="ru-RU" b="1" dirty="0" err="1" smtClean="0"/>
              <a:t>продаватися</a:t>
            </a:r>
            <a:r>
              <a:rPr lang="ru-RU" b="1" dirty="0" smtClean="0"/>
              <a:t> у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 </a:t>
            </a:r>
            <a:r>
              <a:rPr lang="ru-RU" b="1" dirty="0" err="1" smtClean="0"/>
              <a:t>Європи</a:t>
            </a:r>
            <a:r>
              <a:rPr lang="ru-RU" b="1" dirty="0" smtClean="0"/>
              <a:t>, </a:t>
            </a:r>
            <a:r>
              <a:rPr lang="ru-RU" b="1" dirty="0" err="1" smtClean="0"/>
              <a:t>рятуючи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малюків</a:t>
            </a:r>
            <a:r>
              <a:rPr lang="ru-RU" b="1" dirty="0" smtClean="0"/>
              <a:t> та </a:t>
            </a:r>
            <a:r>
              <a:rPr lang="ru-RU" b="1" dirty="0" err="1" smtClean="0"/>
              <a:t>полегшуючи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багатьом</a:t>
            </a:r>
            <a:r>
              <a:rPr lang="ru-RU" b="1" dirty="0" smtClean="0"/>
              <a:t> матерям. Для </a:t>
            </a:r>
            <a:r>
              <a:rPr lang="ru-RU" b="1" dirty="0" err="1" smtClean="0"/>
              <a:t>Генрі</a:t>
            </a:r>
            <a:r>
              <a:rPr lang="ru-RU" b="1" dirty="0" smtClean="0"/>
              <a:t> Нестле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найкраща</a:t>
            </a:r>
            <a:r>
              <a:rPr lang="ru-RU" b="1" dirty="0" smtClean="0"/>
              <a:t> </a:t>
            </a:r>
            <a:r>
              <a:rPr lang="ru-RU" b="1" dirty="0" err="1" smtClean="0"/>
              <a:t>винагорода</a:t>
            </a:r>
            <a:r>
              <a:rPr lang="ru-RU" b="1" dirty="0" smtClean="0"/>
              <a:t> за роки </a:t>
            </a:r>
            <a:r>
              <a:rPr lang="ru-RU" b="1" dirty="0" err="1" smtClean="0"/>
              <a:t>старанної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53649" y="61653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3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9518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Згущене молоко </a:t>
            </a:r>
            <a:r>
              <a:rPr lang="en-US" b="1" dirty="0" smtClean="0">
                <a:solidFill>
                  <a:srgbClr val="7030A0"/>
                </a:solidFill>
              </a:rPr>
              <a:t>Nestlé</a:t>
            </a:r>
            <a:r>
              <a:rPr lang="uk-UA" b="1" dirty="0" smtClean="0">
                <a:solidFill>
                  <a:srgbClr val="7030A0"/>
                </a:solidFill>
              </a:rPr>
              <a:t> та кава </a:t>
            </a:r>
            <a:r>
              <a:rPr lang="en-US" b="1" dirty="0" smtClean="0">
                <a:solidFill>
                  <a:srgbClr val="7030A0"/>
                </a:solidFill>
              </a:rPr>
              <a:t>NESCAFÉ</a:t>
            </a:r>
            <a:r>
              <a:rPr lang="uk-UA" b="1" dirty="0" smtClean="0">
                <a:solidFill>
                  <a:srgbClr val="7030A0"/>
                </a:solidFill>
              </a:rPr>
              <a:t>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90150"/>
            <a:ext cx="4906888" cy="456510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Наступними</a:t>
            </a:r>
            <a:r>
              <a:rPr lang="ru-RU" b="1" dirty="0" smtClean="0"/>
              <a:t> </a:t>
            </a:r>
            <a:r>
              <a:rPr lang="ru-RU" b="1" dirty="0" err="1" smtClean="0"/>
              <a:t>важливими</a:t>
            </a:r>
            <a:r>
              <a:rPr lang="ru-RU" b="1" dirty="0" smtClean="0"/>
              <a:t> </a:t>
            </a:r>
            <a:r>
              <a:rPr lang="ru-RU" b="1" dirty="0" err="1" smtClean="0"/>
              <a:t>етапами</a:t>
            </a:r>
            <a:r>
              <a:rPr lang="ru-RU" b="1" dirty="0" smtClean="0"/>
              <a:t> у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en-US" b="1" dirty="0" smtClean="0"/>
              <a:t>Nestlé </a:t>
            </a:r>
            <a:r>
              <a:rPr lang="ru-RU" b="1" dirty="0" smtClean="0"/>
              <a:t>стало </a:t>
            </a:r>
            <a:r>
              <a:rPr lang="ru-RU" b="1" dirty="0" err="1" smtClean="0"/>
              <a:t>виведення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компанією</a:t>
            </a:r>
            <a:r>
              <a:rPr lang="ru-RU" b="1" dirty="0" smtClean="0"/>
              <a:t> у 70-х роках ХІХ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 на </a:t>
            </a:r>
            <a:r>
              <a:rPr lang="ru-RU" b="1" dirty="0" err="1" smtClean="0"/>
              <a:t>ринок</a:t>
            </a:r>
            <a:r>
              <a:rPr lang="ru-RU" b="1" dirty="0" smtClean="0"/>
              <a:t> </a:t>
            </a:r>
            <a:r>
              <a:rPr lang="ru-RU" b="1" dirty="0" err="1" smtClean="0"/>
              <a:t>власної</a:t>
            </a:r>
            <a:r>
              <a:rPr lang="ru-RU" b="1" dirty="0" smtClean="0"/>
              <a:t> </a:t>
            </a:r>
            <a:r>
              <a:rPr lang="ru-RU" b="1" dirty="0" err="1" smtClean="0"/>
              <a:t>торгової</a:t>
            </a:r>
            <a:r>
              <a:rPr lang="ru-RU" b="1" dirty="0" smtClean="0"/>
              <a:t> марки </a:t>
            </a:r>
            <a:r>
              <a:rPr lang="ru-RU" b="1" dirty="0" err="1" smtClean="0"/>
              <a:t>згущеного</a:t>
            </a:r>
            <a:r>
              <a:rPr lang="ru-RU" b="1" dirty="0" smtClean="0"/>
              <a:t> молока та </a:t>
            </a:r>
            <a:r>
              <a:rPr lang="ru-RU" b="1" dirty="0" err="1" smtClean="0"/>
              <a:t>поява</a:t>
            </a:r>
            <a:r>
              <a:rPr lang="ru-RU" b="1" dirty="0" smtClean="0"/>
              <a:t> у продажу </a:t>
            </a:r>
            <a:r>
              <a:rPr lang="ru-RU" b="1" dirty="0" err="1" smtClean="0"/>
              <a:t>ще</a:t>
            </a:r>
            <a:r>
              <a:rPr lang="ru-RU" b="1" dirty="0" smtClean="0"/>
              <a:t> одного </a:t>
            </a:r>
            <a:r>
              <a:rPr lang="ru-RU" b="1" dirty="0" err="1" smtClean="0"/>
              <a:t>принципово</a:t>
            </a:r>
            <a:r>
              <a:rPr lang="ru-RU" b="1" dirty="0" smtClean="0"/>
              <a:t> нового для </a:t>
            </a:r>
            <a:r>
              <a:rPr lang="ru-RU" b="1" dirty="0" err="1" smtClean="0"/>
              <a:t>споживачів</a:t>
            </a:r>
            <a:r>
              <a:rPr lang="ru-RU" b="1" dirty="0" smtClean="0"/>
              <a:t> продукту – молочного шоколаду.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приготування</a:t>
            </a:r>
            <a:r>
              <a:rPr lang="ru-RU" b="1" dirty="0" smtClean="0"/>
              <a:t> шляхом </a:t>
            </a:r>
            <a:r>
              <a:rPr lang="ru-RU" b="1" dirty="0" err="1" smtClean="0"/>
              <a:t>поєднання</a:t>
            </a:r>
            <a:r>
              <a:rPr lang="ru-RU" b="1" dirty="0" smtClean="0"/>
              <a:t> молока та какао-порошку у 1875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винайшов</a:t>
            </a:r>
            <a:r>
              <a:rPr lang="ru-RU" b="1" dirty="0" smtClean="0"/>
              <a:t> </a:t>
            </a:r>
            <a:r>
              <a:rPr lang="ru-RU" b="1" dirty="0" err="1" smtClean="0"/>
              <a:t>Даніель</a:t>
            </a:r>
            <a:r>
              <a:rPr lang="ru-RU" b="1" dirty="0" smtClean="0"/>
              <a:t> Петер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Веве</a:t>
            </a:r>
            <a:r>
              <a:rPr lang="ru-RU" b="1" dirty="0" smtClean="0"/>
              <a:t> – </a:t>
            </a:r>
            <a:r>
              <a:rPr lang="ru-RU" b="1" dirty="0" err="1" smtClean="0"/>
              <a:t>близький</a:t>
            </a:r>
            <a:r>
              <a:rPr lang="ru-RU" b="1" dirty="0" smtClean="0"/>
              <a:t> друг </a:t>
            </a:r>
            <a:r>
              <a:rPr lang="ru-RU" b="1" dirty="0" err="1" smtClean="0"/>
              <a:t>Генрі</a:t>
            </a:r>
            <a:r>
              <a:rPr lang="ru-RU" b="1" dirty="0" smtClean="0"/>
              <a:t> Нестле.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заснував</a:t>
            </a:r>
            <a:r>
              <a:rPr lang="ru-RU" b="1" dirty="0" smtClean="0"/>
              <a:t> </a:t>
            </a:r>
            <a:r>
              <a:rPr lang="ru-RU" b="1" dirty="0" err="1" smtClean="0"/>
              <a:t>власну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компанію</a:t>
            </a:r>
            <a:r>
              <a:rPr lang="ru-RU" b="1" dirty="0" smtClean="0"/>
              <a:t>, яка </a:t>
            </a:r>
            <a:r>
              <a:rPr lang="ru-RU" b="1" dirty="0" err="1" smtClean="0"/>
              <a:t>швидко</a:t>
            </a:r>
            <a:r>
              <a:rPr lang="ru-RU" b="1" dirty="0" smtClean="0"/>
              <a:t> стала </a:t>
            </a:r>
            <a:r>
              <a:rPr lang="ru-RU" b="1" dirty="0" err="1" smtClean="0"/>
              <a:t>світовим</a:t>
            </a:r>
            <a:r>
              <a:rPr lang="ru-RU" b="1" dirty="0" smtClean="0"/>
              <a:t> </a:t>
            </a:r>
            <a:r>
              <a:rPr lang="ru-RU" b="1" dirty="0" err="1" smtClean="0"/>
              <a:t>лідером</a:t>
            </a:r>
            <a:r>
              <a:rPr lang="ru-RU" b="1" dirty="0" smtClean="0"/>
              <a:t> у </a:t>
            </a:r>
            <a:r>
              <a:rPr lang="ru-RU" b="1" dirty="0" err="1" smtClean="0"/>
              <a:t>виробництві</a:t>
            </a:r>
            <a:r>
              <a:rPr lang="ru-RU" b="1" dirty="0" smtClean="0"/>
              <a:t> шоколаду, а </a:t>
            </a:r>
            <a:r>
              <a:rPr lang="ru-RU" b="1" dirty="0" err="1" smtClean="0"/>
              <a:t>пізніше</a:t>
            </a:r>
            <a:r>
              <a:rPr lang="ru-RU" b="1" dirty="0" smtClean="0"/>
              <a:t> </a:t>
            </a:r>
            <a:r>
              <a:rPr lang="ru-RU" b="1" dirty="0" err="1" smtClean="0"/>
              <a:t>увійшла</a:t>
            </a:r>
            <a:r>
              <a:rPr lang="ru-RU" b="1" dirty="0" smtClean="0"/>
              <a:t> до складу </a:t>
            </a:r>
            <a:r>
              <a:rPr lang="ru-RU" b="1" dirty="0" err="1" smtClean="0"/>
              <a:t>корпорації</a:t>
            </a:r>
            <a:r>
              <a:rPr lang="ru-RU" b="1" dirty="0" smtClean="0"/>
              <a:t> </a:t>
            </a:r>
            <a:r>
              <a:rPr lang="en-US" b="1" dirty="0" smtClean="0"/>
              <a:t>Nestlé.</a:t>
            </a:r>
          </a:p>
          <a:p>
            <a:pPr marL="0" indent="0" algn="just">
              <a:buNone/>
            </a:pPr>
            <a:r>
              <a:rPr lang="ru-RU" b="1" dirty="0" smtClean="0"/>
              <a:t>       На </a:t>
            </a:r>
            <a:r>
              <a:rPr lang="ru-RU" b="1" dirty="0" smtClean="0"/>
              <a:t>початку ХХ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 </a:t>
            </a:r>
            <a:r>
              <a:rPr lang="en-US" b="1" dirty="0" smtClean="0"/>
              <a:t>Nestlé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фабрики у США, </a:t>
            </a:r>
            <a:r>
              <a:rPr lang="ru-RU" b="1" dirty="0" err="1" smtClean="0"/>
              <a:t>Великобританії</a:t>
            </a:r>
            <a:r>
              <a:rPr lang="ru-RU" b="1" dirty="0" smtClean="0"/>
              <a:t>, </a:t>
            </a:r>
            <a:r>
              <a:rPr lang="ru-RU" b="1" dirty="0" err="1" smtClean="0"/>
              <a:t>Німеччини</a:t>
            </a:r>
            <a:r>
              <a:rPr lang="ru-RU" b="1" dirty="0" smtClean="0"/>
              <a:t>, </a:t>
            </a:r>
            <a:r>
              <a:rPr lang="ru-RU" b="1" dirty="0" err="1" smtClean="0"/>
              <a:t>Італії</a:t>
            </a:r>
            <a:r>
              <a:rPr lang="ru-RU" b="1" dirty="0" smtClean="0"/>
              <a:t> та </a:t>
            </a:r>
            <a:r>
              <a:rPr lang="ru-RU" b="1" dirty="0" err="1" smtClean="0"/>
              <a:t>Іспанії</a:t>
            </a:r>
            <a:r>
              <a:rPr lang="ru-RU" b="1" dirty="0" smtClean="0"/>
              <a:t>. 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 smtClean="0"/>
              <a:t>компанія</a:t>
            </a:r>
            <a:r>
              <a:rPr lang="ru-RU" b="1" dirty="0" smtClean="0"/>
              <a:t> </a:t>
            </a:r>
            <a:r>
              <a:rPr lang="ru-RU" b="1" dirty="0" err="1" smtClean="0"/>
              <a:t>розпочинає</a:t>
            </a:r>
            <a:r>
              <a:rPr lang="ru-RU" b="1" dirty="0" smtClean="0"/>
              <a:t> </a:t>
            </a:r>
            <a:r>
              <a:rPr lang="ru-RU" b="1" dirty="0" err="1" smtClean="0"/>
              <a:t>виготовляти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продукцію</a:t>
            </a:r>
            <a:r>
              <a:rPr lang="ru-RU" b="1" dirty="0" smtClean="0"/>
              <a:t> в </a:t>
            </a:r>
            <a:r>
              <a:rPr lang="ru-RU" b="1" dirty="0" err="1" smtClean="0"/>
              <a:t>Австралії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745260"/>
            <a:ext cx="33843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У 20-х роках ХХ </a:t>
            </a:r>
            <a:r>
              <a:rPr lang="ru-RU" sz="1600" b="1" dirty="0" err="1" smtClean="0"/>
              <a:t>століття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компанія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розширює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традиційний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асортимент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продукції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Виробництво</a:t>
            </a:r>
            <a:r>
              <a:rPr lang="ru-RU" sz="1600" b="1" dirty="0" smtClean="0"/>
              <a:t> шоколаду </a:t>
            </a:r>
            <a:r>
              <a:rPr lang="ru-RU" sz="1600" b="1" dirty="0" err="1" smtClean="0"/>
              <a:t>стає</a:t>
            </a:r>
            <a:r>
              <a:rPr lang="ru-RU" sz="1600" b="1" dirty="0" smtClean="0"/>
              <a:t> другим за </a:t>
            </a:r>
            <a:r>
              <a:rPr lang="ru-RU" sz="1600" b="1" dirty="0" err="1" smtClean="0"/>
              <a:t>значимістю</a:t>
            </a:r>
            <a:r>
              <a:rPr lang="ru-RU" sz="1600" b="1" dirty="0" smtClean="0"/>
              <a:t> видом </a:t>
            </a:r>
            <a:r>
              <a:rPr lang="ru-RU" sz="1600" b="1" dirty="0" err="1" smtClean="0"/>
              <a:t>діяльності</a:t>
            </a:r>
            <a:r>
              <a:rPr lang="ru-RU" sz="1600" b="1" dirty="0" smtClean="0"/>
              <a:t> </a:t>
            </a:r>
            <a:r>
              <a:rPr lang="en-US" sz="1600" b="1" dirty="0" smtClean="0"/>
              <a:t>Nestlé. </a:t>
            </a:r>
            <a:r>
              <a:rPr lang="ru-RU" sz="1600" b="1" dirty="0" smtClean="0"/>
              <a:t>З того часу </a:t>
            </a:r>
            <a:r>
              <a:rPr lang="ru-RU" sz="1600" b="1" dirty="0" err="1" smtClean="0"/>
              <a:t>компанія</a:t>
            </a:r>
            <a:r>
              <a:rPr lang="ru-RU" sz="1600" b="1" dirty="0" smtClean="0"/>
              <a:t> почала регулярно </a:t>
            </a:r>
            <a:r>
              <a:rPr lang="ru-RU" sz="1600" b="1" dirty="0" err="1" smtClean="0"/>
              <a:t>випускати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види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продукції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dirty="0" err="1" smtClean="0"/>
              <a:t>Згодом</a:t>
            </a:r>
            <a:r>
              <a:rPr lang="ru-RU" sz="1600" b="1" dirty="0" smtClean="0"/>
              <a:t> на ринку </a:t>
            </a:r>
            <a:r>
              <a:rPr lang="ru-RU" sz="1600" b="1" dirty="0" err="1" smtClean="0"/>
              <a:t>з'являється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ще</a:t>
            </a:r>
            <a:r>
              <a:rPr lang="ru-RU" sz="1600" b="1" dirty="0" smtClean="0"/>
              <a:t> один </a:t>
            </a:r>
            <a:r>
              <a:rPr lang="ru-RU" sz="1600" b="1" dirty="0" err="1" smtClean="0"/>
              <a:t>революційний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винахід</a:t>
            </a:r>
            <a:r>
              <a:rPr lang="ru-RU" sz="1600" b="1" dirty="0" smtClean="0"/>
              <a:t> </a:t>
            </a:r>
            <a:r>
              <a:rPr lang="en-US" sz="1600" b="1" dirty="0" smtClean="0"/>
              <a:t>Nestlé – </a:t>
            </a:r>
            <a:r>
              <a:rPr lang="ru-RU" sz="1600" b="1" dirty="0" smtClean="0"/>
              <a:t>перша у </a:t>
            </a:r>
            <a:r>
              <a:rPr lang="ru-RU" sz="1600" b="1" dirty="0" err="1" smtClean="0"/>
              <a:t>світі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розчинна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кава</a:t>
            </a:r>
            <a:r>
              <a:rPr lang="ru-RU" sz="1600" b="1" dirty="0" smtClean="0"/>
              <a:t> </a:t>
            </a:r>
            <a:r>
              <a:rPr lang="en-US" sz="1600" b="1" dirty="0" smtClean="0"/>
              <a:t>NESCAFÉ. </a:t>
            </a:r>
            <a:endParaRPr lang="ru-R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6534"/>
            <a:ext cx="2095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4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Складові зміни в  </a:t>
            </a:r>
            <a:r>
              <a:rPr lang="en-US" dirty="0" smtClean="0">
                <a:solidFill>
                  <a:srgbClr val="00B050"/>
                </a:solidFill>
              </a:rPr>
              <a:t>Nestlé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17632" cy="489654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800" b="1" dirty="0" smtClean="0"/>
              <a:t>До складу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приєднуються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компанії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асортимент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поповнюється</a:t>
            </a:r>
            <a:r>
              <a:rPr lang="ru-RU" sz="1800" b="1" dirty="0" smtClean="0"/>
              <a:t> десятками </a:t>
            </a:r>
            <a:r>
              <a:rPr lang="ru-RU" sz="1800" b="1" dirty="0" err="1" smtClean="0"/>
              <a:t>нових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продуктів</a:t>
            </a:r>
            <a:r>
              <a:rPr lang="ru-RU" sz="1800" b="1" dirty="0" smtClean="0"/>
              <a:t>. У 1947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об'єдналася</a:t>
            </a:r>
            <a:r>
              <a:rPr lang="ru-RU" sz="1800" b="1" dirty="0" smtClean="0"/>
              <a:t> з </a:t>
            </a:r>
            <a:r>
              <a:rPr lang="ru-RU" sz="1800" b="1" dirty="0" err="1" smtClean="0"/>
              <a:t>компанією</a:t>
            </a:r>
            <a:r>
              <a:rPr lang="ru-RU" sz="1800" b="1" dirty="0" smtClean="0"/>
              <a:t> </a:t>
            </a:r>
            <a:r>
              <a:rPr lang="en-US" sz="1800" b="1" dirty="0" err="1" smtClean="0"/>
              <a:t>Alimentana</a:t>
            </a:r>
            <a:r>
              <a:rPr lang="en-US" sz="1800" b="1" dirty="0" smtClean="0"/>
              <a:t> SA, </a:t>
            </a:r>
            <a:r>
              <a:rPr lang="ru-RU" sz="1800" b="1" dirty="0" err="1" smtClean="0"/>
              <a:t>виробником</a:t>
            </a:r>
            <a:r>
              <a:rPr lang="ru-RU" sz="1800" b="1" dirty="0" smtClean="0"/>
              <a:t> приправ і </a:t>
            </a:r>
            <a:r>
              <a:rPr lang="ru-RU" sz="1800" b="1" dirty="0" err="1" smtClean="0"/>
              <a:t>супів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під</a:t>
            </a:r>
            <a:r>
              <a:rPr lang="ru-RU" sz="1800" b="1" dirty="0" smtClean="0"/>
              <a:t> торговою маркою </a:t>
            </a:r>
            <a:r>
              <a:rPr lang="en-US" sz="1800" b="1" dirty="0" smtClean="0"/>
              <a:t>Maggi. </a:t>
            </a:r>
            <a:r>
              <a:rPr lang="ru-RU" sz="1800" b="1" dirty="0" smtClean="0"/>
              <a:t>У 1950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купує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британську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компанію</a:t>
            </a:r>
            <a:r>
              <a:rPr lang="ru-RU" sz="1800" b="1" dirty="0" smtClean="0"/>
              <a:t> </a:t>
            </a:r>
            <a:r>
              <a:rPr lang="en-US" sz="1800" b="1" dirty="0" smtClean="0"/>
              <a:t>Crosse &amp; Blackwell (</a:t>
            </a:r>
            <a:r>
              <a:rPr lang="ru-RU" sz="1800" b="1" dirty="0" err="1" smtClean="0"/>
              <a:t>консервовані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продукти</a:t>
            </a:r>
            <a:r>
              <a:rPr lang="ru-RU" sz="1800" b="1" dirty="0" smtClean="0"/>
              <a:t>), у 1963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компанію</a:t>
            </a:r>
            <a:r>
              <a:rPr lang="ru-RU" sz="1800" b="1" dirty="0" smtClean="0"/>
              <a:t> </a:t>
            </a:r>
            <a:r>
              <a:rPr lang="en-US" sz="1800" b="1" dirty="0" smtClean="0"/>
              <a:t>Findus (</a:t>
            </a:r>
            <a:r>
              <a:rPr lang="ru-RU" sz="1800" b="1" dirty="0" err="1" smtClean="0"/>
              <a:t>заморожені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продукти</a:t>
            </a:r>
            <a:r>
              <a:rPr lang="ru-RU" sz="1800" b="1" dirty="0" smtClean="0"/>
              <a:t>), у 1971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компанію</a:t>
            </a:r>
            <a:r>
              <a:rPr lang="ru-RU" sz="1800" b="1" dirty="0" smtClean="0"/>
              <a:t> </a:t>
            </a:r>
            <a:r>
              <a:rPr lang="en-US" sz="1800" b="1" dirty="0" smtClean="0"/>
              <a:t>Libby (</a:t>
            </a:r>
            <a:r>
              <a:rPr lang="ru-RU" sz="1800" b="1" dirty="0" err="1" smtClean="0"/>
              <a:t>фруктові</a:t>
            </a:r>
            <a:r>
              <a:rPr lang="ru-RU" sz="1800" b="1" dirty="0" smtClean="0"/>
              <a:t> соки), у 1973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компанію</a:t>
            </a:r>
            <a:r>
              <a:rPr lang="ru-RU" sz="1800" b="1" dirty="0" smtClean="0"/>
              <a:t> </a:t>
            </a:r>
            <a:r>
              <a:rPr lang="en-US" sz="1800" b="1" dirty="0" smtClean="0"/>
              <a:t>Stouffer (</a:t>
            </a:r>
            <a:r>
              <a:rPr lang="ru-RU" sz="1800" b="1" dirty="0" err="1" smtClean="0"/>
              <a:t>заморожені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продукти</a:t>
            </a:r>
            <a:r>
              <a:rPr lang="ru-RU" sz="1800" b="1" dirty="0" smtClean="0"/>
              <a:t>).</a:t>
            </a:r>
          </a:p>
          <a:p>
            <a:pPr marL="0" indent="457200" algn="just">
              <a:buNone/>
            </a:pPr>
            <a:r>
              <a:rPr lang="ru-RU" sz="1800" b="1" dirty="0" smtClean="0"/>
              <a:t>У 1974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стає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найбільшим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акціонером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компанії</a:t>
            </a:r>
            <a:r>
              <a:rPr lang="ru-RU" sz="1800" b="1" dirty="0" smtClean="0"/>
              <a:t> </a:t>
            </a:r>
            <a:r>
              <a:rPr lang="en-US" sz="1800" b="1" dirty="0" smtClean="0"/>
              <a:t>L'Oréal – </a:t>
            </a:r>
            <a:r>
              <a:rPr lang="ru-RU" sz="1800" b="1" dirty="0" smtClean="0"/>
              <a:t>одного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світових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лідерів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виробництві</a:t>
            </a:r>
            <a:r>
              <a:rPr lang="ru-RU" sz="1800" b="1" dirty="0" smtClean="0"/>
              <a:t> косметики, і таким чином </a:t>
            </a:r>
            <a:r>
              <a:rPr lang="ru-RU" sz="1800" b="1" dirty="0" err="1" smtClean="0"/>
              <a:t>виходить</a:t>
            </a:r>
            <a:r>
              <a:rPr lang="ru-RU" sz="1800" b="1" dirty="0" smtClean="0"/>
              <a:t> за </a:t>
            </a:r>
            <a:r>
              <a:rPr lang="ru-RU" sz="1800" b="1" dirty="0" err="1" smtClean="0"/>
              <a:t>межі</a:t>
            </a:r>
            <a:r>
              <a:rPr lang="ru-RU" sz="1800" b="1" dirty="0" smtClean="0"/>
              <a:t> ринку </a:t>
            </a:r>
            <a:r>
              <a:rPr lang="ru-RU" sz="1800" b="1" dirty="0" err="1" smtClean="0"/>
              <a:t>продуктів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харчування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Пізніше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придбала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акції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компанії</a:t>
            </a:r>
            <a:r>
              <a:rPr lang="ru-RU" sz="1800" b="1" dirty="0" smtClean="0"/>
              <a:t> </a:t>
            </a:r>
            <a:r>
              <a:rPr lang="en-US" sz="1800" b="1" dirty="0" smtClean="0"/>
              <a:t>Alcon Laboratories </a:t>
            </a:r>
            <a:r>
              <a:rPr lang="en-US" sz="1800" b="1" dirty="0" err="1" smtClean="0"/>
              <a:t>Inc</a:t>
            </a:r>
            <a:r>
              <a:rPr lang="en-US" sz="1800" b="1" dirty="0" smtClean="0"/>
              <a:t>, </a:t>
            </a:r>
            <a:r>
              <a:rPr lang="ru-RU" sz="1800" b="1" dirty="0" err="1" smtClean="0"/>
              <a:t>американського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виробника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фармацевтичних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офтальмологічних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товарів</a:t>
            </a:r>
            <a:r>
              <a:rPr lang="ru-RU" sz="1800" b="1" dirty="0" smtClean="0"/>
              <a:t>.</a:t>
            </a:r>
          </a:p>
          <a:p>
            <a:pPr marL="0" indent="457200" algn="just">
              <a:buNone/>
            </a:pPr>
            <a:r>
              <a:rPr lang="ru-RU" sz="1800" b="1" dirty="0" smtClean="0"/>
              <a:t>З 80-х </a:t>
            </a:r>
            <a:r>
              <a:rPr lang="ru-RU" sz="1800" b="1" dirty="0" err="1" smtClean="0"/>
              <a:t>років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бізнес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починає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стрімко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зростати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компанія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починає</a:t>
            </a:r>
            <a:r>
              <a:rPr lang="ru-RU" sz="1800" b="1" dirty="0" smtClean="0"/>
              <a:t> активно </a:t>
            </a:r>
            <a:r>
              <a:rPr lang="ru-RU" sz="1800" b="1" dirty="0" err="1" smtClean="0"/>
              <a:t>розвивати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нові</a:t>
            </a:r>
            <a:r>
              <a:rPr lang="ru-RU" sz="1800" b="1" dirty="0" smtClean="0"/>
              <a:t> напрямки </a:t>
            </a:r>
            <a:r>
              <a:rPr lang="ru-RU" sz="1800" b="1" dirty="0" err="1" smtClean="0"/>
              <a:t>діяльності</a:t>
            </a:r>
            <a:r>
              <a:rPr lang="ru-RU" sz="1800" b="1" dirty="0" smtClean="0"/>
              <a:t>. У 1985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купує</a:t>
            </a:r>
            <a:r>
              <a:rPr lang="ru-RU" sz="1800" b="1" dirty="0" smtClean="0"/>
              <a:t> </a:t>
            </a:r>
            <a:r>
              <a:rPr lang="ru-RU" sz="1800" b="1" dirty="0" smtClean="0"/>
              <a:t>у </a:t>
            </a:r>
            <a:r>
              <a:rPr lang="ru-RU" sz="1800" b="1" dirty="0" smtClean="0"/>
              <a:t>США </a:t>
            </a:r>
            <a:r>
              <a:rPr lang="ru-RU" sz="1800" b="1" dirty="0" err="1" smtClean="0"/>
              <a:t>виробника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продуктів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харчування</a:t>
            </a:r>
            <a:r>
              <a:rPr lang="ru-RU" sz="1800" b="1" dirty="0" smtClean="0"/>
              <a:t> – </a:t>
            </a:r>
            <a:r>
              <a:rPr lang="ru-RU" sz="1800" b="1" dirty="0" err="1" smtClean="0"/>
              <a:t>компанію</a:t>
            </a:r>
            <a:r>
              <a:rPr lang="ru-RU" sz="1800" b="1" dirty="0" smtClean="0"/>
              <a:t> </a:t>
            </a:r>
            <a:r>
              <a:rPr lang="en-US" sz="1800" b="1" dirty="0" smtClean="0"/>
              <a:t>Carnation (</a:t>
            </a:r>
            <a:r>
              <a:rPr lang="ru-RU" sz="1800" b="1" dirty="0" err="1" smtClean="0"/>
              <a:t>торгова</a:t>
            </a:r>
            <a:r>
              <a:rPr lang="ru-RU" sz="1800" b="1" dirty="0" smtClean="0"/>
              <a:t> марка «</a:t>
            </a:r>
            <a:r>
              <a:rPr lang="en-US" sz="1800" b="1" dirty="0" smtClean="0"/>
              <a:t>Friskies»). </a:t>
            </a:r>
            <a:r>
              <a:rPr lang="uk-UA" sz="1800" b="1" dirty="0" smtClean="0"/>
              <a:t>У </a:t>
            </a:r>
            <a:r>
              <a:rPr lang="uk-UA" sz="1800" b="1" dirty="0" smtClean="0"/>
              <a:t>2005 році </a:t>
            </a:r>
            <a:r>
              <a:rPr lang="en-US" sz="1800" b="1" dirty="0" smtClean="0"/>
              <a:t>Nestlé </a:t>
            </a:r>
            <a:r>
              <a:rPr lang="uk-UA" sz="1800" b="1" dirty="0" smtClean="0"/>
              <a:t>стає власником грецької компанії </a:t>
            </a:r>
            <a:r>
              <a:rPr lang="en-US" sz="1800" b="1" dirty="0" smtClean="0"/>
              <a:t>Delta Ice Cream, </a:t>
            </a:r>
            <a:r>
              <a:rPr lang="uk-UA" sz="1800" b="1" dirty="0" smtClean="0"/>
              <a:t>а у 2006 році – компанії </a:t>
            </a:r>
            <a:r>
              <a:rPr lang="en-US" sz="1800" b="1" dirty="0" smtClean="0"/>
              <a:t>Dreyer's. </a:t>
            </a:r>
            <a:r>
              <a:rPr lang="uk-UA" sz="1800" b="1" dirty="0" smtClean="0"/>
              <a:t>В результаті </a:t>
            </a:r>
            <a:r>
              <a:rPr lang="en-US" sz="1800" b="1" dirty="0" smtClean="0"/>
              <a:t>Nestlé </a:t>
            </a:r>
            <a:r>
              <a:rPr lang="uk-UA" sz="1800" b="1" dirty="0" smtClean="0"/>
              <a:t>стає найбільшим виробником морозива в світі. У квітні 2007 року </a:t>
            </a:r>
            <a:r>
              <a:rPr lang="en-US" sz="1800" b="1" dirty="0" smtClean="0"/>
              <a:t>Nestlé </a:t>
            </a:r>
            <a:r>
              <a:rPr lang="uk-UA" sz="1800" b="1" dirty="0" smtClean="0"/>
              <a:t>купує виробника дитячого харчування </a:t>
            </a:r>
            <a:r>
              <a:rPr lang="en-US" sz="1800" b="1" dirty="0" smtClean="0"/>
              <a:t>Gerber</a:t>
            </a:r>
            <a:r>
              <a:rPr lang="en-US" sz="1800" b="1" dirty="0" smtClean="0"/>
              <a:t>.</a:t>
            </a:r>
            <a:endParaRPr lang="uk-UA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43808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3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4" y="332657"/>
            <a:ext cx="864987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2686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4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Nestlé </a:t>
            </a:r>
            <a:r>
              <a:rPr lang="ru-RU" b="1" dirty="0" smtClean="0">
                <a:solidFill>
                  <a:srgbClr val="00B050"/>
                </a:solidFill>
              </a:rPr>
              <a:t>в </a:t>
            </a:r>
            <a:r>
              <a:rPr lang="ru-RU" b="1" dirty="0" err="1" smtClean="0">
                <a:solidFill>
                  <a:srgbClr val="00B050"/>
                </a:solidFill>
              </a:rPr>
              <a:t>Україні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      </a:t>
            </a:r>
            <a:r>
              <a:rPr lang="ru-RU" sz="1800" b="1" dirty="0" err="1" smtClean="0"/>
              <a:t>Історія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діяльності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smtClean="0"/>
              <a:t>в </a:t>
            </a:r>
            <a:r>
              <a:rPr lang="ru-RU" sz="1800" b="1" dirty="0" err="1" smtClean="0"/>
              <a:t>Україні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розпочалася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грудні</a:t>
            </a:r>
            <a:r>
              <a:rPr lang="ru-RU" sz="1800" b="1" dirty="0" smtClean="0"/>
              <a:t> 1994 року – з </a:t>
            </a:r>
            <a:r>
              <a:rPr lang="ru-RU" sz="1800" b="1" dirty="0" err="1" smtClean="0"/>
              <a:t>відкриття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Києві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представництва</a:t>
            </a:r>
            <a:r>
              <a:rPr lang="ru-RU" sz="1800" b="1" dirty="0" smtClean="0"/>
              <a:t> </a:t>
            </a:r>
            <a:r>
              <a:rPr lang="en-US" sz="1800" b="1" dirty="0" err="1" smtClean="0"/>
              <a:t>Societe</a:t>
            </a:r>
            <a:r>
              <a:rPr lang="en-US" sz="1800" b="1" dirty="0" smtClean="0"/>
              <a:t> pour </a:t>
            </a:r>
            <a:r>
              <a:rPr lang="en-US" sz="1800" b="1" dirty="0" err="1" smtClean="0"/>
              <a:t>l'Exportation</a:t>
            </a:r>
            <a:r>
              <a:rPr lang="en-US" sz="1800" b="1" dirty="0" smtClean="0"/>
              <a:t> des </a:t>
            </a:r>
            <a:r>
              <a:rPr lang="en-US" sz="1800" b="1" dirty="0" err="1" smtClean="0"/>
              <a:t>Produits</a:t>
            </a:r>
            <a:r>
              <a:rPr lang="en-US" sz="1800" b="1" dirty="0" smtClean="0"/>
              <a:t> Nestlé S.A. </a:t>
            </a:r>
            <a:r>
              <a:rPr lang="ru-RU" sz="1800" b="1" dirty="0" err="1" smtClean="0"/>
              <a:t>Основна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діяльність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структурної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одиниці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міжнародної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корпорації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полягала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просуванні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український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ринок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пріоритетних</a:t>
            </a:r>
            <a:r>
              <a:rPr lang="ru-RU" sz="1800" b="1" dirty="0" smtClean="0"/>
              <a:t> на той час </a:t>
            </a:r>
            <a:r>
              <a:rPr lang="ru-RU" sz="1800" b="1" dirty="0" err="1" smtClean="0"/>
              <a:t>брендів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Nestlé: NESCAFÉ, </a:t>
            </a:r>
            <a:r>
              <a:rPr lang="en-US" sz="1800" b="1" dirty="0" err="1" smtClean="0"/>
              <a:t>Nesquik</a:t>
            </a:r>
            <a:r>
              <a:rPr lang="en-US" sz="1800" b="1" dirty="0" smtClean="0"/>
              <a:t>, Maggi, Nuts </a:t>
            </a:r>
            <a:r>
              <a:rPr lang="ru-RU" sz="1800" b="1" dirty="0" smtClean="0"/>
              <a:t>та </a:t>
            </a:r>
            <a:r>
              <a:rPr lang="en-US" sz="1800" b="1" dirty="0" smtClean="0"/>
              <a:t>Friskies. </a:t>
            </a:r>
            <a:r>
              <a:rPr lang="ru-RU" sz="1800" b="1" dirty="0" err="1" smtClean="0"/>
              <a:t>Вже</a:t>
            </a:r>
            <a:r>
              <a:rPr lang="ru-RU" sz="1800" b="1" dirty="0" smtClean="0"/>
              <a:t> за два роки </a:t>
            </a:r>
            <a:r>
              <a:rPr lang="ru-RU" sz="1800" b="1" dirty="0" err="1" smtClean="0"/>
              <a:t>роботи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компанія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Києві</a:t>
            </a:r>
            <a:r>
              <a:rPr lang="ru-RU" sz="1800" b="1" dirty="0" smtClean="0"/>
              <a:t> стала одним з </a:t>
            </a:r>
            <a:r>
              <a:rPr lang="ru-RU" sz="1800" b="1" dirty="0" err="1" smtClean="0"/>
              <a:t>найбільш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рентабельних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представництв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smtClean="0"/>
              <a:t>у </a:t>
            </a:r>
            <a:r>
              <a:rPr lang="ru-RU" sz="1800" b="1" dirty="0" err="1" smtClean="0"/>
              <a:t>світі</a:t>
            </a:r>
            <a:r>
              <a:rPr lang="ru-RU" sz="1800" b="1" dirty="0" smtClean="0"/>
              <a:t>. По </a:t>
            </a:r>
            <a:r>
              <a:rPr lang="ru-RU" sz="1800" b="1" dirty="0" err="1" smtClean="0"/>
              <a:t>всіх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регіонах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країни</a:t>
            </a:r>
            <a:r>
              <a:rPr lang="ru-RU" sz="1800" b="1" dirty="0" smtClean="0"/>
              <a:t> у продажу </a:t>
            </a:r>
            <a:r>
              <a:rPr lang="ru-RU" sz="1800" b="1" dirty="0" err="1" smtClean="0"/>
              <a:t>з'явилися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невідомі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раніше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українському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споживачеві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шоколадні</a:t>
            </a:r>
            <a:r>
              <a:rPr lang="ru-RU" sz="1800" b="1" dirty="0" smtClean="0"/>
              <a:t> батончики </a:t>
            </a:r>
            <a:r>
              <a:rPr lang="en-US" sz="1800" b="1" dirty="0" smtClean="0"/>
              <a:t>Nuts </a:t>
            </a:r>
            <a:r>
              <a:rPr lang="ru-RU" sz="1800" b="1" dirty="0" smtClean="0"/>
              <a:t>та </a:t>
            </a:r>
            <a:r>
              <a:rPr lang="ru-RU" sz="1800" b="1" dirty="0" err="1" smtClean="0"/>
              <a:t>кава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NESCAFÉ.</a:t>
            </a:r>
            <a:endParaRPr lang="ru-RU" sz="1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68" y="1052736"/>
            <a:ext cx="3672407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68" y="5150256"/>
            <a:ext cx="3671516" cy="127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5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Nestlé </a:t>
            </a:r>
            <a:r>
              <a:rPr lang="ru-RU" b="1" dirty="0" smtClean="0">
                <a:solidFill>
                  <a:srgbClr val="00B050"/>
                </a:solidFill>
              </a:rPr>
              <a:t>в </a:t>
            </a:r>
            <a:r>
              <a:rPr lang="ru-RU" b="1" dirty="0" err="1" smtClean="0">
                <a:solidFill>
                  <a:srgbClr val="00B050"/>
                </a:solidFill>
              </a:rPr>
              <a:t>Україні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4258816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b="1" dirty="0" smtClean="0"/>
              <a:t>      У </a:t>
            </a:r>
            <a:r>
              <a:rPr lang="ru-RU" sz="1800" b="1" dirty="0" smtClean="0"/>
              <a:t>1998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купує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контрольний</a:t>
            </a:r>
            <a:r>
              <a:rPr lang="ru-RU" sz="1800" b="1" dirty="0" smtClean="0"/>
              <a:t> пакет </a:t>
            </a:r>
            <a:r>
              <a:rPr lang="ru-RU" sz="1800" b="1" dirty="0" err="1" smtClean="0"/>
              <a:t>акцій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Львівської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кондитерської</a:t>
            </a:r>
            <a:r>
              <a:rPr lang="ru-RU" sz="1800" b="1" dirty="0" smtClean="0"/>
              <a:t> фабрики „</a:t>
            </a:r>
            <a:r>
              <a:rPr lang="ru-RU" sz="1800" b="1" dirty="0" err="1" smtClean="0"/>
              <a:t>Світоч</a:t>
            </a:r>
            <a:r>
              <a:rPr lang="ru-RU" sz="1800" b="1" dirty="0" smtClean="0"/>
              <a:t>” та </a:t>
            </a:r>
            <a:r>
              <a:rPr lang="ru-RU" sz="1800" b="1" dirty="0" err="1" smtClean="0"/>
              <a:t>стає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власником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найвідомішого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однойменного</a:t>
            </a:r>
            <a:r>
              <a:rPr lang="ru-RU" sz="1800" b="1" dirty="0" smtClean="0"/>
              <a:t> „</a:t>
            </a:r>
            <a:r>
              <a:rPr lang="ru-RU" sz="1800" b="1" dirty="0" err="1" smtClean="0"/>
              <a:t>солодкого</a:t>
            </a:r>
            <a:r>
              <a:rPr lang="ru-RU" sz="1800" b="1" dirty="0" smtClean="0"/>
              <a:t>” бренду </a:t>
            </a:r>
            <a:r>
              <a:rPr lang="ru-RU" sz="1800" b="1" dirty="0" err="1" smtClean="0"/>
              <a:t>України</a:t>
            </a:r>
            <a:r>
              <a:rPr lang="ru-RU" sz="1800" b="1" dirty="0" smtClean="0"/>
              <a:t>. </a:t>
            </a:r>
          </a:p>
          <a:p>
            <a:pPr marL="0" indent="0" algn="just">
              <a:buNone/>
            </a:pPr>
            <a:r>
              <a:rPr lang="ru-RU" sz="1800" b="1" dirty="0" smtClean="0"/>
              <a:t>      У </a:t>
            </a:r>
            <a:r>
              <a:rPr lang="ru-RU" sz="1800" b="1" dirty="0" err="1" smtClean="0"/>
              <a:t>травні</a:t>
            </a:r>
            <a:r>
              <a:rPr lang="ru-RU" sz="1800" b="1" dirty="0" smtClean="0"/>
              <a:t> 2003 року </a:t>
            </a:r>
            <a:r>
              <a:rPr lang="en-US" sz="1800" b="1" dirty="0" smtClean="0"/>
              <a:t>Nestlé </a:t>
            </a:r>
            <a:r>
              <a:rPr lang="ru-RU" sz="1800" b="1" dirty="0" err="1" smtClean="0"/>
              <a:t>здійснює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внутрішню</a:t>
            </a:r>
            <a:r>
              <a:rPr lang="ru-RU" sz="1800" b="1" dirty="0" smtClean="0"/>
              <a:t> „</a:t>
            </a:r>
            <a:r>
              <a:rPr lang="ru-RU" sz="1800" b="1" dirty="0" err="1" smtClean="0"/>
              <a:t>націоналізацію</a:t>
            </a:r>
            <a:r>
              <a:rPr lang="ru-RU" sz="1800" b="1" dirty="0" smtClean="0"/>
              <a:t>”: на </a:t>
            </a:r>
            <a:r>
              <a:rPr lang="ru-RU" sz="1800" b="1" dirty="0" err="1" smtClean="0"/>
              <a:t>українському</a:t>
            </a:r>
            <a:r>
              <a:rPr lang="ru-RU" sz="1800" b="1" dirty="0" smtClean="0"/>
              <a:t> ринку </a:t>
            </a:r>
            <a:r>
              <a:rPr lang="ru-RU" sz="1800" b="1" dirty="0" err="1" smtClean="0"/>
              <a:t>з'являється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новий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гравець</a:t>
            </a:r>
            <a:r>
              <a:rPr lang="ru-RU" sz="1800" b="1" dirty="0" smtClean="0"/>
              <a:t> – ТОВ „Нестле </a:t>
            </a:r>
            <a:r>
              <a:rPr lang="ru-RU" sz="1800" b="1" dirty="0" err="1" smtClean="0"/>
              <a:t>Україна</a:t>
            </a:r>
            <a:r>
              <a:rPr lang="ru-RU" sz="1800" b="1" dirty="0" smtClean="0"/>
              <a:t>”. </a:t>
            </a:r>
            <a:r>
              <a:rPr lang="ru-RU" sz="1800" b="1" dirty="0" err="1" smtClean="0"/>
              <a:t>Наприкінці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цього</a:t>
            </a:r>
            <a:r>
              <a:rPr lang="ru-RU" sz="1800" b="1" dirty="0" smtClean="0"/>
              <a:t> ж року </a:t>
            </a:r>
            <a:r>
              <a:rPr lang="en-US" sz="1800" b="1" dirty="0" smtClean="0"/>
              <a:t>Nestlé S.A. </a:t>
            </a:r>
            <a:r>
              <a:rPr lang="ru-RU" sz="1800" b="1" dirty="0" err="1" smtClean="0"/>
              <a:t>купує</a:t>
            </a:r>
            <a:r>
              <a:rPr lang="ru-RU" sz="1800" b="1" dirty="0" smtClean="0"/>
              <a:t> 100% </a:t>
            </a:r>
            <a:r>
              <a:rPr lang="ru-RU" sz="1800" b="1" dirty="0" err="1" smtClean="0"/>
              <a:t>акцій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підприємства</a:t>
            </a:r>
            <a:r>
              <a:rPr lang="ru-RU" sz="1800" b="1" dirty="0" smtClean="0"/>
              <a:t> „</a:t>
            </a:r>
            <a:r>
              <a:rPr lang="ru-RU" sz="1800" b="1" dirty="0" err="1" smtClean="0"/>
              <a:t>Волиньхолдінг</a:t>
            </a:r>
            <a:r>
              <a:rPr lang="ru-RU" sz="1800" b="1" dirty="0" smtClean="0"/>
              <a:t>” (ТМ „</a:t>
            </a:r>
            <a:r>
              <a:rPr lang="ru-RU" sz="1800" b="1" dirty="0" err="1" smtClean="0"/>
              <a:t>Торчин</a:t>
            </a:r>
            <a:r>
              <a:rPr lang="ru-RU" sz="1800" b="1" dirty="0" smtClean="0"/>
              <a:t>”),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дозволяє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компанії</a:t>
            </a:r>
            <a:r>
              <a:rPr lang="ru-RU" sz="1800" b="1" dirty="0" smtClean="0"/>
              <a:t> стати одним з </a:t>
            </a:r>
            <a:r>
              <a:rPr lang="ru-RU" sz="1800" b="1" dirty="0" err="1" smtClean="0"/>
              <a:t>лідерів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сегменті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холодних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соусів</a:t>
            </a:r>
            <a:r>
              <a:rPr lang="ru-RU" sz="1800" b="1" dirty="0" smtClean="0"/>
              <a:t>. У 2010 </a:t>
            </a:r>
            <a:r>
              <a:rPr lang="ru-RU" sz="1800" b="1" dirty="0" err="1" smtClean="0"/>
              <a:t>році</a:t>
            </a:r>
            <a:r>
              <a:rPr lang="ru-RU" sz="1800" b="1" dirty="0" smtClean="0"/>
              <a:t> „Нестле </a:t>
            </a:r>
            <a:r>
              <a:rPr lang="ru-RU" sz="1800" b="1" dirty="0" err="1" smtClean="0"/>
              <a:t>Україна</a:t>
            </a:r>
            <a:r>
              <a:rPr lang="ru-RU" sz="1800" b="1" dirty="0" smtClean="0"/>
              <a:t>” </a:t>
            </a:r>
            <a:r>
              <a:rPr lang="ru-RU" sz="1800" b="1" dirty="0" err="1" smtClean="0"/>
              <a:t>купує</a:t>
            </a:r>
            <a:r>
              <a:rPr lang="ru-RU" sz="1800" b="1" dirty="0" smtClean="0"/>
              <a:t> ТОВ </a:t>
            </a:r>
            <a:r>
              <a:rPr lang="ru-RU" sz="1800" b="1" dirty="0" smtClean="0"/>
              <a:t>„</a:t>
            </a:r>
            <a:r>
              <a:rPr lang="ru-RU" sz="1800" b="1" dirty="0" err="1" smtClean="0"/>
              <a:t>Техноком</a:t>
            </a:r>
            <a:r>
              <a:rPr lang="ru-RU" sz="1800" b="1" dirty="0" smtClean="0"/>
              <a:t>” – </a:t>
            </a:r>
            <a:r>
              <a:rPr lang="ru-RU" sz="1800" b="1" dirty="0" err="1" smtClean="0"/>
              <a:t>ведучого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українського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виробника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продуктів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швидкого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приготування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під</a:t>
            </a:r>
            <a:r>
              <a:rPr lang="ru-RU" sz="1800" b="1" dirty="0" smtClean="0"/>
              <a:t> ТМ „</a:t>
            </a:r>
            <a:r>
              <a:rPr lang="ru-RU" sz="1800" b="1" dirty="0" err="1" smtClean="0"/>
              <a:t>Мівіна</a:t>
            </a:r>
            <a:r>
              <a:rPr lang="ru-RU" sz="1800" b="1" dirty="0" smtClean="0"/>
              <a:t>”.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1250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0312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933884"/>
            <a:ext cx="1905000" cy="18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48" y="34677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7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Nestlé </a:t>
            </a:r>
            <a:r>
              <a:rPr lang="ru-RU" b="1" dirty="0">
                <a:solidFill>
                  <a:srgbClr val="00B050"/>
                </a:solidFill>
              </a:rPr>
              <a:t>в </a:t>
            </a:r>
            <a:r>
              <a:rPr lang="ru-RU" b="1" dirty="0" err="1">
                <a:solidFill>
                  <a:srgbClr val="00B050"/>
                </a:solidFill>
              </a:rPr>
              <a:t>Україні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/>
          </a:bodyPr>
          <a:lstStyle/>
          <a:p>
            <a:pPr marL="0" indent="457200" algn="just">
              <a:buNone/>
            </a:pPr>
            <a:r>
              <a:rPr lang="ru-RU" sz="2400" b="1" dirty="0"/>
              <a:t>На </a:t>
            </a:r>
            <a:r>
              <a:rPr lang="ru-RU" sz="2400" b="1" dirty="0" err="1"/>
              <a:t>своєму</a:t>
            </a:r>
            <a:r>
              <a:rPr lang="ru-RU" sz="2400" b="1" dirty="0"/>
              <a:t> </a:t>
            </a:r>
            <a:r>
              <a:rPr lang="ru-RU" sz="2400" b="1" dirty="0" err="1"/>
              <a:t>нинішньому</a:t>
            </a:r>
            <a:r>
              <a:rPr lang="ru-RU" sz="2400" b="1" dirty="0"/>
              <a:t> </a:t>
            </a:r>
            <a:r>
              <a:rPr lang="ru-RU" sz="2400" b="1" dirty="0" err="1"/>
              <a:t>етапі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en-US" sz="2400" b="1" dirty="0"/>
              <a:t>Nestlé </a:t>
            </a:r>
            <a:r>
              <a:rPr lang="ru-RU" sz="2400" b="1" dirty="0"/>
              <a:t>в </a:t>
            </a:r>
            <a:r>
              <a:rPr lang="ru-RU" sz="2400" b="1" dirty="0" err="1"/>
              <a:t>Україні</a:t>
            </a:r>
            <a:r>
              <a:rPr lang="ru-RU" sz="2400" b="1" dirty="0"/>
              <a:t> є </a:t>
            </a:r>
            <a:r>
              <a:rPr lang="ru-RU" sz="2400" b="1" dirty="0" err="1"/>
              <a:t>беззаперечним</a:t>
            </a:r>
            <a:r>
              <a:rPr lang="ru-RU" sz="2400" b="1" dirty="0"/>
              <a:t> </a:t>
            </a:r>
            <a:r>
              <a:rPr lang="ru-RU" sz="2400" b="1" dirty="0" err="1"/>
              <a:t>лідером</a:t>
            </a:r>
            <a:r>
              <a:rPr lang="ru-RU" sz="2400" b="1" dirty="0"/>
              <a:t> у </a:t>
            </a:r>
            <a:r>
              <a:rPr lang="ru-RU" sz="2400" b="1" dirty="0" err="1"/>
              <a:t>сфері</a:t>
            </a:r>
            <a:r>
              <a:rPr lang="ru-RU" sz="2400" b="1" dirty="0"/>
              <a:t> </a:t>
            </a:r>
            <a:r>
              <a:rPr lang="ru-RU" sz="2400" b="1" dirty="0" err="1"/>
              <a:t>виробництва</a:t>
            </a:r>
            <a:r>
              <a:rPr lang="ru-RU" sz="2400" b="1" dirty="0"/>
              <a:t> </a:t>
            </a:r>
            <a:r>
              <a:rPr lang="ru-RU" sz="2400" b="1" dirty="0" err="1"/>
              <a:t>продуктів</a:t>
            </a:r>
            <a:r>
              <a:rPr lang="ru-RU" sz="2400" b="1" dirty="0"/>
              <a:t> </a:t>
            </a:r>
            <a:r>
              <a:rPr lang="ru-RU" sz="2400" b="1" dirty="0" err="1"/>
              <a:t>харчування</a:t>
            </a:r>
            <a:r>
              <a:rPr lang="ru-RU" sz="2400" b="1" dirty="0"/>
              <a:t>. </a:t>
            </a:r>
            <a:r>
              <a:rPr lang="ru-RU" sz="2400" b="1" dirty="0" err="1"/>
              <a:t>Сьогодні</a:t>
            </a:r>
            <a:r>
              <a:rPr lang="ru-RU" sz="2400" b="1" dirty="0"/>
              <a:t> </a:t>
            </a:r>
            <a:r>
              <a:rPr lang="ru-RU" sz="2400" b="1" dirty="0" err="1"/>
              <a:t>компанія</a:t>
            </a:r>
            <a:r>
              <a:rPr lang="ru-RU" sz="2400" b="1" dirty="0"/>
              <a:t> </a:t>
            </a:r>
            <a:r>
              <a:rPr lang="ru-RU" sz="2400" b="1" dirty="0" err="1"/>
              <a:t>просуває</a:t>
            </a:r>
            <a:r>
              <a:rPr lang="ru-RU" sz="2400" b="1" dirty="0"/>
              <a:t> на </a:t>
            </a:r>
            <a:r>
              <a:rPr lang="ru-RU" sz="2400" b="1" dirty="0" err="1"/>
              <a:t>українському</a:t>
            </a:r>
            <a:r>
              <a:rPr lang="ru-RU" sz="2400" b="1" dirty="0"/>
              <a:t> ринку </a:t>
            </a:r>
            <a:r>
              <a:rPr lang="ru-RU" sz="2400" b="1" dirty="0" err="1"/>
              <a:t>продукцію</a:t>
            </a:r>
            <a:r>
              <a:rPr lang="ru-RU" sz="2400" b="1" dirty="0"/>
              <a:t> </a:t>
            </a:r>
            <a:r>
              <a:rPr lang="ru-RU" sz="2400" b="1" dirty="0" err="1"/>
              <a:t>торгових</a:t>
            </a:r>
            <a:r>
              <a:rPr lang="ru-RU" sz="2400" b="1" dirty="0"/>
              <a:t> марок </a:t>
            </a:r>
            <a:r>
              <a:rPr lang="en-US" sz="2400" b="1" dirty="0"/>
              <a:t>NESCAFÉ, </a:t>
            </a:r>
            <a:r>
              <a:rPr lang="en-US" sz="2400" b="1" dirty="0" err="1"/>
              <a:t>Nesquik</a:t>
            </a:r>
            <a:r>
              <a:rPr lang="en-US" sz="2400" b="1" dirty="0"/>
              <a:t>, Coffee-mate, Nuts, KitKat, Lion, Purina, Gerber, </a:t>
            </a:r>
            <a:r>
              <a:rPr lang="en-US" sz="2400" b="1" dirty="0" err="1"/>
              <a:t>Bistrof</a:t>
            </a:r>
            <a:r>
              <a:rPr lang="en-US" sz="2400" b="1" dirty="0"/>
              <a:t>, „</a:t>
            </a:r>
            <a:r>
              <a:rPr lang="ru-RU" sz="2400" b="1" dirty="0" err="1"/>
              <a:t>Світоч</a:t>
            </a:r>
            <a:r>
              <a:rPr lang="ru-RU" sz="2400" b="1" dirty="0"/>
              <a:t>”, „</a:t>
            </a:r>
            <a:r>
              <a:rPr lang="ru-RU" sz="2400" b="1" dirty="0" err="1"/>
              <a:t>Торчин</a:t>
            </a:r>
            <a:r>
              <a:rPr lang="ru-RU" sz="2400" b="1" dirty="0"/>
              <a:t>” та „</a:t>
            </a:r>
            <a:r>
              <a:rPr lang="ru-RU" sz="2400" b="1" dirty="0" err="1"/>
              <a:t>Мівіна</a:t>
            </a:r>
            <a:r>
              <a:rPr lang="ru-RU" sz="2400" b="1" dirty="0"/>
              <a:t>”, </a:t>
            </a:r>
            <a:r>
              <a:rPr lang="ru-RU" sz="2400" b="1" dirty="0" err="1"/>
              <a:t>котрі</a:t>
            </a:r>
            <a:r>
              <a:rPr lang="ru-RU" sz="2400" b="1" dirty="0"/>
              <a:t> </a:t>
            </a:r>
            <a:r>
              <a:rPr lang="ru-RU" sz="2400" b="1" dirty="0" err="1"/>
              <a:t>користуються</a:t>
            </a:r>
            <a:r>
              <a:rPr lang="ru-RU" sz="2400" b="1" dirty="0"/>
              <a:t> великою </a:t>
            </a:r>
            <a:r>
              <a:rPr lang="ru-RU" sz="2400" b="1" dirty="0" err="1"/>
              <a:t>популярністю</a:t>
            </a:r>
            <a:r>
              <a:rPr lang="ru-RU" sz="2400" b="1" dirty="0"/>
              <a:t> </a:t>
            </a:r>
            <a:r>
              <a:rPr lang="ru-RU" sz="2400" b="1" dirty="0" err="1"/>
              <a:t>серед</a:t>
            </a:r>
            <a:r>
              <a:rPr lang="ru-RU" sz="2400" b="1" dirty="0"/>
              <a:t> </a:t>
            </a:r>
            <a:r>
              <a:rPr lang="ru-RU" sz="2400" b="1" dirty="0" err="1"/>
              <a:t>споживачів</a:t>
            </a:r>
            <a:r>
              <a:rPr lang="ru-RU" sz="24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190979" cy="1946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18" y="3501008"/>
            <a:ext cx="3422469" cy="243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23078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hlinkClick r:id="rId5" action="ppaction://hlinksldjump"/>
              </a:rPr>
              <a:t>На головну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1028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Транснаціональна корпорація «Nestlé»</vt:lpstr>
      <vt:lpstr>Історія розвитку</vt:lpstr>
      <vt:lpstr>Перша дитина, врятована сумішшю Nestlé </vt:lpstr>
      <vt:lpstr>Згущене молоко Nestlé та кава NESCAFÉ  </vt:lpstr>
      <vt:lpstr>Складові зміни в  Nestlé</vt:lpstr>
      <vt:lpstr>Презентация PowerPoint</vt:lpstr>
      <vt:lpstr>Nestlé в Україні</vt:lpstr>
      <vt:lpstr>Nestlé в Україні</vt:lpstr>
      <vt:lpstr>Nestlé в Україні</vt:lpstr>
      <vt:lpstr>Вплив ТНК Nestlé в Україні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Транснаціональна корпорація «Nestlé»</dc:title>
  <dc:creator>Lenovo</dc:creator>
  <cp:lastModifiedBy>Lenovo</cp:lastModifiedBy>
  <cp:revision>9</cp:revision>
  <dcterms:created xsi:type="dcterms:W3CDTF">2018-12-25T10:54:44Z</dcterms:created>
  <dcterms:modified xsi:type="dcterms:W3CDTF">2018-12-28T16:44:11Z</dcterms:modified>
</cp:coreProperties>
</file>